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3" r:id="rId4"/>
    <p:sldId id="269" r:id="rId5"/>
    <p:sldId id="274" r:id="rId6"/>
    <p:sldId id="268" r:id="rId7"/>
    <p:sldId id="276" r:id="rId8"/>
    <p:sldId id="275" r:id="rId9"/>
    <p:sldId id="270" r:id="rId10"/>
    <p:sldId id="267" r:id="rId11"/>
    <p:sldId id="266" r:id="rId12"/>
    <p:sldId id="277" r:id="rId13"/>
    <p:sldId id="265" r:id="rId14"/>
  </p:sldIdLst>
  <p:sldSz cx="24384000" cy="1371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4660"/>
  </p:normalViewPr>
  <p:slideViewPr>
    <p:cSldViewPr>
      <p:cViewPr varScale="1">
        <p:scale>
          <a:sx n="33" d="100"/>
          <a:sy n="33" d="100"/>
        </p:scale>
        <p:origin x="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FF6E1-C1EC-4B56-8C32-FA07DE4E35AC}" type="datetimeFigureOut">
              <a:rPr lang="en-US" smtClean="0"/>
              <a:t>25-Oct-24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DB577-BFEB-48E2-9B34-6DF7741A9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97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DB577-BFEB-48E2-9B34-6DF7741A9E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64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DB577-BFEB-48E2-9B34-6DF7741A9E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12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DB577-BFEB-48E2-9B34-6DF7741A9E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19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DB577-BFEB-48E2-9B34-6DF7741A9E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66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DB577-BFEB-48E2-9B34-6DF7741A9E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9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12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hyperlink" Target="http://www.cosmoinfrasolutions.com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cosmoinfrasolutions.com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55" y="0"/>
            <a:ext cx="24384000" cy="13716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810000" y="6477000"/>
            <a:ext cx="5871223" cy="125047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700"/>
              </a:lnSpc>
              <a:tabLst/>
            </a:pPr>
            <a:r>
              <a:rPr lang="en-US" altLang="zh-CN" sz="6000" dirty="0">
                <a:solidFill>
                  <a:srgbClr val="1DAAD5"/>
                </a:solidFill>
                <a:latin typeface="Arial" pitchFamily="18" charset="0"/>
                <a:cs typeface="Arial" pitchFamily="18" charset="0"/>
              </a:rPr>
              <a:t>Supply - TOWER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90600" y="3149600"/>
            <a:ext cx="21996400" cy="50800"/>
          </a:xfrm>
          <a:custGeom>
            <a:avLst/>
            <a:gdLst>
              <a:gd name="connsiteX0" fmla="*/ 12700 w 21996400"/>
              <a:gd name="connsiteY0" fmla="*/ 12700 h 50800"/>
              <a:gd name="connsiteX1" fmla="*/ 21983700 w 2199640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96400" h="50800">
                <a:moveTo>
                  <a:pt x="12700" y="12700"/>
                </a:moveTo>
                <a:lnTo>
                  <a:pt x="21983700" y="12700"/>
                </a:lnTo>
              </a:path>
            </a:pathLst>
          </a:custGeom>
          <a:ln w="25400">
            <a:solidFill>
              <a:srgbClr val="21AAD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b="26551"/>
          <a:stretch/>
        </p:blipFill>
        <p:spPr bwMode="auto">
          <a:xfrm>
            <a:off x="19596100" y="0"/>
            <a:ext cx="3581400" cy="1828294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0400" y="9893300"/>
            <a:ext cx="863600" cy="1778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1143000" y="743639"/>
            <a:ext cx="9549089" cy="888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  <a:tabLst/>
            </a:pPr>
            <a:r>
              <a:rPr lang="en-US" altLang="zh-CN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Our Health and Safety Policy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938996" y="4152112"/>
            <a:ext cx="3850413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0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Permits to work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938996" y="4717656"/>
            <a:ext cx="6739024" cy="152349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tabLst/>
            </a:pPr>
            <a:r>
              <a:rPr lang="en-I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pecial authorization documentation</a:t>
            </a:r>
          </a:p>
          <a:p>
            <a:pPr>
              <a:tabLst/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ensures adequate risk has been </a:t>
            </a:r>
          </a:p>
          <a:p>
            <a:pPr>
              <a:tabLst/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accessed for the process.</a:t>
            </a:r>
            <a:endParaRPr lang="en-US" altLang="zh-CN" sz="3200" dirty="0">
              <a:solidFill>
                <a:srgbClr val="5358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076FB4-3867-73C7-A7DB-91415F0E51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74" y="3314405"/>
            <a:ext cx="3097222" cy="29573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0C792F-3576-F64E-A900-04B2AAA415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996" y="3936507"/>
            <a:ext cx="1785404" cy="1500395"/>
          </a:xfrm>
          <a:prstGeom prst="rect">
            <a:avLst/>
          </a:prstGeom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70657785-4197-15FF-7B63-018912942377}"/>
              </a:ext>
            </a:extLst>
          </p:cNvPr>
          <p:cNvSpPr txBox="1"/>
          <p:nvPr/>
        </p:nvSpPr>
        <p:spPr>
          <a:xfrm>
            <a:off x="2971800" y="6934200"/>
            <a:ext cx="7580601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0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Personal Protective Equipment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DA75B5EE-D7D9-EFC7-CD5C-C07AE24F19DF}"/>
              </a:ext>
            </a:extLst>
          </p:cNvPr>
          <p:cNvSpPr txBox="1"/>
          <p:nvPr/>
        </p:nvSpPr>
        <p:spPr>
          <a:xfrm>
            <a:off x="2971800" y="7566423"/>
            <a:ext cx="7056419" cy="152349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tabLst/>
            </a:pPr>
            <a:r>
              <a:rPr lang="en-I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sed as per job specification and</a:t>
            </a:r>
          </a:p>
          <a:p>
            <a:pPr>
              <a:tabLst/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requirements to protect from personal </a:t>
            </a:r>
          </a:p>
          <a:p>
            <a:pPr>
              <a:tabLst/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injuries.</a:t>
            </a:r>
            <a:endParaRPr lang="en-US" altLang="zh-CN" sz="3200" dirty="0">
              <a:solidFill>
                <a:srgbClr val="5358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1456677-BAC1-960B-9CDA-28BFC481A0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71" y="6799508"/>
            <a:ext cx="1986761" cy="1986761"/>
          </a:xfrm>
          <a:prstGeom prst="rect">
            <a:avLst/>
          </a:prstGeom>
        </p:spPr>
      </p:pic>
      <p:sp>
        <p:nvSpPr>
          <p:cNvPr id="18" name="TextBox 1">
            <a:extLst>
              <a:ext uri="{FF2B5EF4-FFF2-40B4-BE49-F238E27FC236}">
                <a16:creationId xmlns:a16="http://schemas.microsoft.com/office/drawing/2014/main" id="{6E0844BE-BF61-003C-2794-C2BCC619AD3B}"/>
              </a:ext>
            </a:extLst>
          </p:cNvPr>
          <p:cNvSpPr txBox="1"/>
          <p:nvPr/>
        </p:nvSpPr>
        <p:spPr>
          <a:xfrm>
            <a:off x="15087600" y="4038600"/>
            <a:ext cx="5660524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0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Workplace Supervision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5DDD1B07-B864-4C5D-0357-9A5E2736B44E}"/>
              </a:ext>
            </a:extLst>
          </p:cNvPr>
          <p:cNvSpPr txBox="1"/>
          <p:nvPr/>
        </p:nvSpPr>
        <p:spPr>
          <a:xfrm>
            <a:off x="15018224" y="4648200"/>
            <a:ext cx="7994176" cy="152349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100% available for close supervisor at site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respective to Quality, Safety management,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 Progress and site management.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3B45D66-3982-092D-DA83-24216B7ED48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27"/>
          <a:stretch/>
        </p:blipFill>
        <p:spPr>
          <a:xfrm>
            <a:off x="11811000" y="6324600"/>
            <a:ext cx="3846590" cy="2505749"/>
          </a:xfrm>
          <a:prstGeom prst="rect">
            <a:avLst/>
          </a:prstGeom>
        </p:spPr>
      </p:pic>
      <p:sp>
        <p:nvSpPr>
          <p:cNvPr id="23" name="TextBox 1">
            <a:extLst>
              <a:ext uri="{FF2B5EF4-FFF2-40B4-BE49-F238E27FC236}">
                <a16:creationId xmlns:a16="http://schemas.microsoft.com/office/drawing/2014/main" id="{8FC1A597-A4E4-5BCA-D1E1-6E4D83127BF0}"/>
              </a:ext>
            </a:extLst>
          </p:cNvPr>
          <p:cNvSpPr txBox="1"/>
          <p:nvPr/>
        </p:nvSpPr>
        <p:spPr>
          <a:xfrm>
            <a:off x="15142076" y="6781800"/>
            <a:ext cx="6414128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0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EHS Awareness Programs</a:t>
            </a: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84C89939-3EFD-6739-D99B-C717E04C65A2}"/>
              </a:ext>
            </a:extLst>
          </p:cNvPr>
          <p:cNvSpPr txBox="1"/>
          <p:nvPr/>
        </p:nvSpPr>
        <p:spPr>
          <a:xfrm>
            <a:off x="15011400" y="7391400"/>
            <a:ext cx="7516481" cy="18004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rganised parodically as National Safety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Week, Fire Safety Week , World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Environmental Day etc. 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676B23E-8B87-2515-6433-39225A4F0F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804" y="10259802"/>
            <a:ext cx="2060996" cy="2060996"/>
          </a:xfrm>
          <a:prstGeom prst="rect">
            <a:avLst/>
          </a:prstGeom>
        </p:spPr>
      </p:pic>
      <p:sp>
        <p:nvSpPr>
          <p:cNvPr id="27" name="TextBox 1">
            <a:extLst>
              <a:ext uri="{FF2B5EF4-FFF2-40B4-BE49-F238E27FC236}">
                <a16:creationId xmlns:a16="http://schemas.microsoft.com/office/drawing/2014/main" id="{7D299AE8-C021-0B02-7C0A-270284395D23}"/>
              </a:ext>
            </a:extLst>
          </p:cNvPr>
          <p:cNvSpPr txBox="1"/>
          <p:nvPr/>
        </p:nvSpPr>
        <p:spPr>
          <a:xfrm>
            <a:off x="7543800" y="10311080"/>
            <a:ext cx="9035102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0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Safety Trainings &amp; Skill Development</a:t>
            </a:r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id="{43670F1F-A173-50CE-2F67-EE46D830A490}"/>
              </a:ext>
            </a:extLst>
          </p:cNvPr>
          <p:cNvSpPr txBox="1"/>
          <p:nvPr/>
        </p:nvSpPr>
        <p:spPr>
          <a:xfrm>
            <a:off x="7620000" y="10897106"/>
            <a:ext cx="9166740" cy="10310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rogram to be conduct according to TNI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(Training Need Identifications) and task specific 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985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44600" y="2997200"/>
            <a:ext cx="21996400" cy="50800"/>
          </a:xfrm>
          <a:custGeom>
            <a:avLst/>
            <a:gdLst>
              <a:gd name="connsiteX0" fmla="*/ 12700 w 21996400"/>
              <a:gd name="connsiteY0" fmla="*/ 12700 h 50800"/>
              <a:gd name="connsiteX1" fmla="*/ 21983700 w 2199640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96400" h="50800">
                <a:moveTo>
                  <a:pt x="12700" y="12700"/>
                </a:moveTo>
                <a:lnTo>
                  <a:pt x="21983700" y="12700"/>
                </a:lnTo>
              </a:path>
            </a:pathLst>
          </a:custGeom>
          <a:ln w="25400">
            <a:solidFill>
              <a:srgbClr val="21AAD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96100" y="0"/>
            <a:ext cx="3581400" cy="248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0400" y="9893300"/>
            <a:ext cx="863600" cy="1778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1161485" y="760295"/>
            <a:ext cx="9520491" cy="888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  <a:tabLst/>
            </a:pPr>
            <a:r>
              <a:rPr lang="en-US" altLang="zh-CN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Our Mission, Vision &amp; Values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267100" y="4267200"/>
            <a:ext cx="2295500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8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Mission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221034" y="4953000"/>
            <a:ext cx="16002779" cy="137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000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provide our customers with valued construction solutions using our </a:t>
            </a:r>
          </a:p>
          <a:p>
            <a:pPr>
              <a:lnSpc>
                <a:spcPts val="5400"/>
              </a:lnSpc>
              <a:tabLst/>
            </a:pPr>
            <a:r>
              <a:rPr lang="en-US" altLang="zh-CN" sz="4000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expertise in the design &amp; installation of building components.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6B8B14-C5A7-197D-78BC-6EDDF9765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60748"/>
            <a:ext cx="3276600" cy="18659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D8D2F4-66AF-38C3-A189-A7BCA9E3B6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85" y="6668710"/>
            <a:ext cx="2331215" cy="2337691"/>
          </a:xfrm>
          <a:prstGeom prst="rect">
            <a:avLst/>
          </a:prstGeom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12AF4C68-8064-50AE-C005-77A02FABEDDB}"/>
              </a:ext>
            </a:extLst>
          </p:cNvPr>
          <p:cNvSpPr txBox="1"/>
          <p:nvPr/>
        </p:nvSpPr>
        <p:spPr>
          <a:xfrm>
            <a:off x="3419500" y="7239000"/>
            <a:ext cx="1838773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8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Vision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E364268-5943-BF31-19BB-F46F0DBBAA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96" y="10060385"/>
            <a:ext cx="3682407" cy="1598215"/>
          </a:xfrm>
          <a:prstGeom prst="rect">
            <a:avLst/>
          </a:prstGeom>
        </p:spPr>
      </p:pic>
      <p:sp>
        <p:nvSpPr>
          <p:cNvPr id="19" name="TextBox 1">
            <a:extLst>
              <a:ext uri="{FF2B5EF4-FFF2-40B4-BE49-F238E27FC236}">
                <a16:creationId xmlns:a16="http://schemas.microsoft.com/office/drawing/2014/main" id="{4B70191E-BBF7-759F-903A-F8B94EA9DCA7}"/>
              </a:ext>
            </a:extLst>
          </p:cNvPr>
          <p:cNvSpPr txBox="1"/>
          <p:nvPr/>
        </p:nvSpPr>
        <p:spPr>
          <a:xfrm>
            <a:off x="3259898" y="10539680"/>
            <a:ext cx="1953740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8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Values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B3EF3C9-ED9C-2CE1-4ED2-A1E5A84561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8153400"/>
            <a:ext cx="1339562" cy="762862"/>
          </a:xfrm>
          <a:prstGeom prst="rect">
            <a:avLst/>
          </a:prstGeom>
        </p:spPr>
      </p:pic>
      <p:sp>
        <p:nvSpPr>
          <p:cNvPr id="25" name="TextBox 1">
            <a:extLst>
              <a:ext uri="{FF2B5EF4-FFF2-40B4-BE49-F238E27FC236}">
                <a16:creationId xmlns:a16="http://schemas.microsoft.com/office/drawing/2014/main" id="{3C78D8AC-9351-4091-CA43-25AF0BB71189}"/>
              </a:ext>
            </a:extLst>
          </p:cNvPr>
          <p:cNvSpPr txBox="1"/>
          <p:nvPr/>
        </p:nvSpPr>
        <p:spPr>
          <a:xfrm>
            <a:off x="4800600" y="8193679"/>
            <a:ext cx="11208196" cy="6823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000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Global : A diversified, multi-national customer</a:t>
            </a:r>
            <a:r>
              <a:rPr lang="en-US" altLang="zh-CN" sz="4000" dirty="0">
                <a:solidFill>
                  <a:srgbClr val="53585F"/>
                </a:solidFill>
                <a:latin typeface="SansSerif" pitchFamily="18" charset="0"/>
                <a:cs typeface="SansSerif" pitchFamily="18" charset="0"/>
              </a:rPr>
              <a:t>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8BC2200-8E05-892D-BCC9-DD51B98BB0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00" y="9015887"/>
            <a:ext cx="1380100" cy="1380100"/>
          </a:xfrm>
          <a:prstGeom prst="rect">
            <a:avLst/>
          </a:prstGeom>
        </p:spPr>
      </p:pic>
      <p:sp>
        <p:nvSpPr>
          <p:cNvPr id="28" name="TextBox 1">
            <a:extLst>
              <a:ext uri="{FF2B5EF4-FFF2-40B4-BE49-F238E27FC236}">
                <a16:creationId xmlns:a16="http://schemas.microsoft.com/office/drawing/2014/main" id="{2DD31090-B417-F4E2-3308-55B99077D3B2}"/>
              </a:ext>
            </a:extLst>
          </p:cNvPr>
          <p:cNvSpPr txBox="1"/>
          <p:nvPr/>
        </p:nvSpPr>
        <p:spPr>
          <a:xfrm>
            <a:off x="4800600" y="9378082"/>
            <a:ext cx="10696839" cy="6823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000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Fast: The quickest response in the industry</a:t>
            </a:r>
            <a:r>
              <a:rPr lang="en-US" altLang="zh-CN" sz="4000" dirty="0">
                <a:solidFill>
                  <a:srgbClr val="53585F"/>
                </a:solidFill>
                <a:latin typeface="SansSerif" pitchFamily="18" charset="0"/>
                <a:cs typeface="SansSerif" pitchFamily="18" charset="0"/>
              </a:rPr>
              <a:t>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5F3B3FA-604D-5CD6-7491-263B02D274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0845405"/>
            <a:ext cx="2108595" cy="2108595"/>
          </a:xfrm>
          <a:prstGeom prst="rect">
            <a:avLst/>
          </a:prstGeom>
        </p:spPr>
      </p:pic>
      <p:pic>
        <p:nvPicPr>
          <p:cNvPr id="1026" name="Picture 1025">
            <a:extLst>
              <a:ext uri="{FF2B5EF4-FFF2-40B4-BE49-F238E27FC236}">
                <a16:creationId xmlns:a16="http://schemas.microsoft.com/office/drawing/2014/main" id="{3BC629E2-F626-8EBE-AD79-2AA755DDDB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200" y="11332485"/>
            <a:ext cx="1226792" cy="1226792"/>
          </a:xfrm>
          <a:prstGeom prst="rect">
            <a:avLst/>
          </a:prstGeom>
        </p:spPr>
      </p:pic>
      <p:pic>
        <p:nvPicPr>
          <p:cNvPr id="1029" name="Picture 1028">
            <a:extLst>
              <a:ext uri="{FF2B5EF4-FFF2-40B4-BE49-F238E27FC236}">
                <a16:creationId xmlns:a16="http://schemas.microsoft.com/office/drawing/2014/main" id="{77C03794-C688-F176-D54B-4F03BE155B9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4"/>
          <a:stretch/>
        </p:blipFill>
        <p:spPr>
          <a:xfrm>
            <a:off x="7848600" y="11332485"/>
            <a:ext cx="1455669" cy="1226792"/>
          </a:xfrm>
          <a:prstGeom prst="rect">
            <a:avLst/>
          </a:prstGeom>
        </p:spPr>
      </p:pic>
      <p:sp>
        <p:nvSpPr>
          <p:cNvPr id="1032" name="TextBox 1">
            <a:extLst>
              <a:ext uri="{FF2B5EF4-FFF2-40B4-BE49-F238E27FC236}">
                <a16:creationId xmlns:a16="http://schemas.microsoft.com/office/drawing/2014/main" id="{D226B2EE-EC9C-B3FD-867C-BACD10E35C0F}"/>
              </a:ext>
            </a:extLst>
          </p:cNvPr>
          <p:cNvSpPr txBox="1"/>
          <p:nvPr/>
        </p:nvSpPr>
        <p:spPr>
          <a:xfrm>
            <a:off x="4864150" y="11604730"/>
            <a:ext cx="1453924" cy="6823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000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</p:txBody>
      </p:sp>
      <p:sp>
        <p:nvSpPr>
          <p:cNvPr id="1033" name="TextBox 1">
            <a:extLst>
              <a:ext uri="{FF2B5EF4-FFF2-40B4-BE49-F238E27FC236}">
                <a16:creationId xmlns:a16="http://schemas.microsoft.com/office/drawing/2014/main" id="{676C9FE1-996D-D18D-BBBE-E5386FA58576}"/>
              </a:ext>
            </a:extLst>
          </p:cNvPr>
          <p:cNvSpPr txBox="1"/>
          <p:nvPr/>
        </p:nvSpPr>
        <p:spPr>
          <a:xfrm>
            <a:off x="15087600" y="11240150"/>
            <a:ext cx="2996013" cy="137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US" sz="4000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</a:p>
          <a:p>
            <a:pPr>
              <a:lnSpc>
                <a:spcPts val="5400"/>
              </a:lnSpc>
            </a:pPr>
            <a:r>
              <a:rPr lang="en-US" altLang="zh-CN" sz="4000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</a:p>
        </p:txBody>
      </p:sp>
      <p:sp>
        <p:nvSpPr>
          <p:cNvPr id="1034" name="TextBox 1">
            <a:extLst>
              <a:ext uri="{FF2B5EF4-FFF2-40B4-BE49-F238E27FC236}">
                <a16:creationId xmlns:a16="http://schemas.microsoft.com/office/drawing/2014/main" id="{251AAE84-05BB-F3D0-E40C-D885AC2469C6}"/>
              </a:ext>
            </a:extLst>
          </p:cNvPr>
          <p:cNvSpPr txBox="1"/>
          <p:nvPr/>
        </p:nvSpPr>
        <p:spPr>
          <a:xfrm>
            <a:off x="9296400" y="11258481"/>
            <a:ext cx="2851743" cy="137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sz="4000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</a:t>
            </a:r>
          </a:p>
          <a:p>
            <a:pPr>
              <a:lnSpc>
                <a:spcPts val="5400"/>
              </a:lnSpc>
              <a:tabLst/>
            </a:pPr>
            <a:r>
              <a:rPr lang="en-US" sz="4000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Innovation</a:t>
            </a:r>
            <a:endParaRPr lang="en-US" altLang="zh-CN" sz="4000" dirty="0">
              <a:solidFill>
                <a:srgbClr val="5358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5" name="TextBox 1">
            <a:extLst>
              <a:ext uri="{FF2B5EF4-FFF2-40B4-BE49-F238E27FC236}">
                <a16:creationId xmlns:a16="http://schemas.microsoft.com/office/drawing/2014/main" id="{564C06B1-4207-4A68-C246-E20E6900B65F}"/>
              </a:ext>
            </a:extLst>
          </p:cNvPr>
          <p:cNvSpPr txBox="1"/>
          <p:nvPr/>
        </p:nvSpPr>
        <p:spPr>
          <a:xfrm>
            <a:off x="20650200" y="11518698"/>
            <a:ext cx="3164328" cy="6823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US" altLang="zh-CN" sz="4000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Accountability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357712-6BA9-9705-22F9-47F805626E9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645" y="11246499"/>
            <a:ext cx="1270593" cy="127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78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93800" y="3600056"/>
            <a:ext cx="21996400" cy="50800"/>
          </a:xfrm>
          <a:custGeom>
            <a:avLst/>
            <a:gdLst>
              <a:gd name="connsiteX0" fmla="*/ 12700 w 21996400"/>
              <a:gd name="connsiteY0" fmla="*/ 12700 h 50800"/>
              <a:gd name="connsiteX1" fmla="*/ 21983700 w 2199640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96400" h="50800">
                <a:moveTo>
                  <a:pt x="12700" y="12700"/>
                </a:moveTo>
                <a:lnTo>
                  <a:pt x="21983700" y="12700"/>
                </a:lnTo>
              </a:path>
            </a:pathLst>
          </a:custGeom>
          <a:ln w="25400">
            <a:solidFill>
              <a:srgbClr val="21AAD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96100" y="0"/>
            <a:ext cx="3581400" cy="248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0400" y="9893300"/>
            <a:ext cx="863600" cy="1778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1206500" y="1836224"/>
            <a:ext cx="6325450" cy="888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  <a:tabLst/>
            </a:pPr>
            <a:r>
              <a:rPr lang="en-US" altLang="zh-CN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Our Picture Gallery</a:t>
            </a:r>
          </a:p>
        </p:txBody>
      </p:sp>
    </p:spTree>
    <p:extLst>
      <p:ext uri="{BB962C8B-B14F-4D97-AF65-F5344CB8AC3E}">
        <p14:creationId xmlns:p14="http://schemas.microsoft.com/office/powerpoint/2010/main" val="2845076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24384000" cy="13716000"/>
          </a:xfrm>
          <a:custGeom>
            <a:avLst/>
            <a:gdLst>
              <a:gd name="connsiteX0" fmla="*/ 0 w 24384000"/>
              <a:gd name="connsiteY0" fmla="*/ 0 h 13716000"/>
              <a:gd name="connsiteX1" fmla="*/ 24384000 w 24384000"/>
              <a:gd name="connsiteY1" fmla="*/ 0 h 13716000"/>
              <a:gd name="connsiteX2" fmla="*/ 24384000 w 24384000"/>
              <a:gd name="connsiteY2" fmla="*/ 13716000 h 13716000"/>
              <a:gd name="connsiteX3" fmla="*/ 0 w 24384000"/>
              <a:gd name="connsiteY3" fmla="*/ 13716000 h 13716000"/>
              <a:gd name="connsiteX4" fmla="*/ 0 w 24384000"/>
              <a:gd name="connsiteY4" fmla="*/ 0 h 13716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384000" h="13716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697950" y="9366805"/>
            <a:ext cx="707463" cy="406355"/>
          </a:xfrm>
          <a:custGeom>
            <a:avLst/>
            <a:gdLst>
              <a:gd name="connsiteX0" fmla="*/ 707374 w 707463"/>
              <a:gd name="connsiteY0" fmla="*/ 193906 h 406355"/>
              <a:gd name="connsiteX1" fmla="*/ 707374 w 707463"/>
              <a:gd name="connsiteY1" fmla="*/ 261 h 406355"/>
              <a:gd name="connsiteX2" fmla="*/ 401897 w 707463"/>
              <a:gd name="connsiteY2" fmla="*/ 190723 h 406355"/>
              <a:gd name="connsiteX3" fmla="*/ 306025 w 707463"/>
              <a:gd name="connsiteY3" fmla="*/ 191056 h 406355"/>
              <a:gd name="connsiteX4" fmla="*/ 50 w 707463"/>
              <a:gd name="connsiteY4" fmla="*/ 0 h 406355"/>
              <a:gd name="connsiteX5" fmla="*/ 98 w 707463"/>
              <a:gd name="connsiteY5" fmla="*/ 317635 h 406355"/>
              <a:gd name="connsiteX6" fmla="*/ 87041 w 707463"/>
              <a:gd name="connsiteY6" fmla="*/ 405908 h 406355"/>
              <a:gd name="connsiteX7" fmla="*/ 420422 w 707463"/>
              <a:gd name="connsiteY7" fmla="*/ 406121 h 406355"/>
              <a:gd name="connsiteX8" fmla="*/ 624136 w 707463"/>
              <a:gd name="connsiteY8" fmla="*/ 405862 h 406355"/>
              <a:gd name="connsiteX9" fmla="*/ 707303 w 707463"/>
              <a:gd name="connsiteY9" fmla="*/ 323098 h 406355"/>
              <a:gd name="connsiteX10" fmla="*/ 707374 w 707463"/>
              <a:gd name="connsiteY10" fmla="*/ 193906 h 4063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707463" h="406355">
                <a:moveTo>
                  <a:pt x="707374" y="193906"/>
                </a:moveTo>
                <a:cubicBezTo>
                  <a:pt x="707374" y="131922"/>
                  <a:pt x="707374" y="69938"/>
                  <a:pt x="707374" y="261"/>
                </a:cubicBezTo>
                <a:cubicBezTo>
                  <a:pt x="599770" y="66995"/>
                  <a:pt x="499693" y="127101"/>
                  <a:pt x="401897" y="190723"/>
                </a:cubicBezTo>
                <a:cubicBezTo>
                  <a:pt x="367320" y="213238"/>
                  <a:pt x="340841" y="213735"/>
                  <a:pt x="306025" y="191056"/>
                </a:cubicBezTo>
                <a:cubicBezTo>
                  <a:pt x="208230" y="127292"/>
                  <a:pt x="108106" y="67090"/>
                  <a:pt x="50" y="0"/>
                </a:cubicBezTo>
                <a:cubicBezTo>
                  <a:pt x="50" y="112068"/>
                  <a:pt x="-91" y="214852"/>
                  <a:pt x="98" y="317635"/>
                </a:cubicBezTo>
                <a:cubicBezTo>
                  <a:pt x="241" y="387550"/>
                  <a:pt x="17267" y="405457"/>
                  <a:pt x="87041" y="405908"/>
                </a:cubicBezTo>
                <a:cubicBezTo>
                  <a:pt x="198160" y="406621"/>
                  <a:pt x="309303" y="406121"/>
                  <a:pt x="420422" y="406121"/>
                </a:cubicBezTo>
                <a:cubicBezTo>
                  <a:pt x="488318" y="406121"/>
                  <a:pt x="556239" y="406834"/>
                  <a:pt x="624136" y="405862"/>
                </a:cubicBezTo>
                <a:cubicBezTo>
                  <a:pt x="688755" y="404911"/>
                  <a:pt x="706828" y="386291"/>
                  <a:pt x="707303" y="323098"/>
                </a:cubicBezTo>
                <a:cubicBezTo>
                  <a:pt x="707636" y="280041"/>
                  <a:pt x="707374" y="236962"/>
                  <a:pt x="707374" y="193906"/>
                </a:cubicBezTo>
              </a:path>
            </a:pathLst>
          </a:custGeom>
          <a:solidFill>
            <a:srgbClr val="0E639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706630" y="9155105"/>
            <a:ext cx="690224" cy="204307"/>
          </a:xfrm>
          <a:custGeom>
            <a:avLst/>
            <a:gdLst>
              <a:gd name="connsiteX0" fmla="*/ 359218 w 690224"/>
              <a:gd name="connsiteY0" fmla="*/ 0 h 204307"/>
              <a:gd name="connsiteX1" fmla="*/ 322455 w 690224"/>
              <a:gd name="connsiteY1" fmla="*/ 4322 h 204307"/>
              <a:gd name="connsiteX2" fmla="*/ 0 w 690224"/>
              <a:gd name="connsiteY2" fmla="*/ 204307 h 204307"/>
              <a:gd name="connsiteX3" fmla="*/ 690224 w 690224"/>
              <a:gd name="connsiteY3" fmla="*/ 204307 h 204307"/>
              <a:gd name="connsiteX4" fmla="*/ 359218 w 690224"/>
              <a:gd name="connsiteY4" fmla="*/ 0 h 2043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90224" h="204307">
                <a:moveTo>
                  <a:pt x="359218" y="0"/>
                </a:moveTo>
                <a:cubicBezTo>
                  <a:pt x="350716" y="-5129"/>
                  <a:pt x="332263" y="-1661"/>
                  <a:pt x="322455" y="4322"/>
                </a:cubicBezTo>
                <a:cubicBezTo>
                  <a:pt x="218603" y="67659"/>
                  <a:pt x="115559" y="132326"/>
                  <a:pt x="0" y="204307"/>
                </a:cubicBezTo>
                <a:lnTo>
                  <a:pt x="690224" y="204307"/>
                </a:lnTo>
                <a:cubicBezTo>
                  <a:pt x="572860" y="131422"/>
                  <a:pt x="466585" y="64809"/>
                  <a:pt x="359218" y="0"/>
                </a:cubicBezTo>
              </a:path>
            </a:pathLst>
          </a:custGeom>
          <a:solidFill>
            <a:srgbClr val="0E639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0"/>
            <a:ext cx="7264400" cy="57785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9100" y="7175500"/>
            <a:ext cx="723900" cy="6985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9900" y="11049000"/>
            <a:ext cx="622300" cy="6223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/>
          <a:srcRect l="29827"/>
          <a:stretch/>
        </p:blipFill>
        <p:spPr bwMode="auto">
          <a:xfrm>
            <a:off x="9982200" y="-7374"/>
            <a:ext cx="14401800" cy="13716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95600" y="4673600"/>
            <a:ext cx="11436400" cy="137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sz="40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140, </a:t>
            </a:r>
            <a:r>
              <a:rPr lang="en-US" sz="4000" b="0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ShriGopal</a:t>
            </a:r>
            <a:r>
              <a:rPr lang="en-US" sz="40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Nagar, </a:t>
            </a:r>
            <a:r>
              <a:rPr lang="en-US" sz="4000" b="0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Gopalpura</a:t>
            </a:r>
            <a:r>
              <a:rPr lang="en-US" sz="40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Bye Pass Road,</a:t>
            </a:r>
          </a:p>
          <a:p>
            <a:pPr>
              <a:lnSpc>
                <a:spcPts val="5400"/>
              </a:lnSpc>
              <a:tabLst/>
            </a:pPr>
            <a:r>
              <a:rPr lang="en-US" sz="40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Jaipur, Rajasthan 302015</a:t>
            </a:r>
            <a:endParaRPr lang="en-US" altLang="zh-CN" sz="4000" dirty="0">
              <a:solidFill>
                <a:srgbClr val="53585F"/>
              </a:solidFill>
              <a:latin typeface="SansSerif" pitchFamily="18" charset="0"/>
              <a:cs typeface="SansSerif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895600" y="7226300"/>
            <a:ext cx="3980257" cy="6851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000" dirty="0">
                <a:solidFill>
                  <a:srgbClr val="53585F"/>
                </a:solidFill>
                <a:latin typeface="SansSerif" pitchFamily="18" charset="0"/>
                <a:cs typeface="SansSerif" pitchFamily="18" charset="0"/>
              </a:rPr>
              <a:t>+91 141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53585F"/>
                </a:solidFill>
                <a:latin typeface="SansSerif" pitchFamily="18" charset="0"/>
                <a:cs typeface="SansSerif" pitchFamily="18" charset="0"/>
              </a:rPr>
              <a:t>2500801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895600" y="9131300"/>
            <a:ext cx="69342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000" u="sng" dirty="0">
                <a:solidFill>
                  <a:srgbClr val="53585F"/>
                </a:solidFill>
                <a:latin typeface="SansSerif" pitchFamily="18" charset="0"/>
                <a:cs typeface="SansSerif" pitchFamily="18" charset="0"/>
                <a:hlinkClick r:id="rId6"/>
              </a:rPr>
              <a:t>info@cosmoinfrasolutions.com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895600" y="11112500"/>
            <a:ext cx="69850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000" u="sng" dirty="0">
                <a:solidFill>
                  <a:srgbClr val="53585F"/>
                </a:solidFill>
                <a:latin typeface="SansSerif" pitchFamily="18" charset="0"/>
                <a:cs typeface="SansSerif" pitchFamily="18" charset="0"/>
                <a:hlinkClick r:id="rId7"/>
              </a:rPr>
              <a:t>www.cosmoinfrasolutions.com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93800" y="2362200"/>
            <a:ext cx="21996400" cy="50800"/>
          </a:xfrm>
          <a:custGeom>
            <a:avLst/>
            <a:gdLst>
              <a:gd name="connsiteX0" fmla="*/ 12700 w 21996400"/>
              <a:gd name="connsiteY0" fmla="*/ 12700 h 50800"/>
              <a:gd name="connsiteX1" fmla="*/ 21983700 w 2199640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96400" h="50800">
                <a:moveTo>
                  <a:pt x="12700" y="12700"/>
                </a:moveTo>
                <a:lnTo>
                  <a:pt x="21983700" y="12700"/>
                </a:lnTo>
              </a:path>
            </a:pathLst>
          </a:custGeom>
          <a:ln w="25400">
            <a:solidFill>
              <a:srgbClr val="21AAD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b="22556"/>
          <a:stretch/>
        </p:blipFill>
        <p:spPr bwMode="auto">
          <a:xfrm>
            <a:off x="19596100" y="0"/>
            <a:ext cx="3581400" cy="1927742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0400" y="9893300"/>
            <a:ext cx="863600" cy="1778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/>
          <a:srcRect r="5120" b="50797"/>
          <a:stretch/>
        </p:blipFill>
        <p:spPr bwMode="auto">
          <a:xfrm>
            <a:off x="15274392" y="11303000"/>
            <a:ext cx="9109608" cy="24130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1206500" y="800247"/>
            <a:ext cx="6323847" cy="888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  <a:tabLst/>
            </a:pPr>
            <a:r>
              <a:rPr lang="en-US" altLang="zh-CN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Business Overview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24915B-7CC6-2206-F81A-9A3D77CDCCC9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75" r="3125" b="1587"/>
          <a:stretch>
            <a:fillRect/>
          </a:stretch>
        </p:blipFill>
        <p:spPr bwMode="auto">
          <a:xfrm>
            <a:off x="5410200" y="2413000"/>
            <a:ext cx="12969269" cy="1130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A5233C-4517-5EA6-740B-12CD8140C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600" y="2927398"/>
            <a:ext cx="5207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100+ skilled professionals &amp; safety certified  teams for Mount / Tower Installation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9E7F82-AA0B-9165-29A8-424DD7471B8E}"/>
              </a:ext>
            </a:extLst>
          </p:cNvPr>
          <p:cNvSpPr/>
          <p:nvPr/>
        </p:nvSpPr>
        <p:spPr>
          <a:xfrm>
            <a:off x="1206500" y="5760550"/>
            <a:ext cx="520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OHSAS 18001, ISO 14001,ISO 9001 certified.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83C47C-F527-4FD8-C413-B98BC2F44ED8}"/>
              </a:ext>
            </a:extLst>
          </p:cNvPr>
          <p:cNvSpPr/>
          <p:nvPr/>
        </p:nvSpPr>
        <p:spPr>
          <a:xfrm>
            <a:off x="1186426" y="8208020"/>
            <a:ext cx="520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Catered telecom activities on 85000 sites.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968500-DAB2-ABE8-9BAD-CF30C3E6F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0" y="10518170"/>
            <a:ext cx="6045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Huge capacity of 66K MT to manufacture and cater any kind of structural requirement.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263C1A-FEA0-D6B1-BCFD-FF3ED3AE4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5392" y="2971800"/>
            <a:ext cx="629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Operating in 11 telecom circles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918802-B073-C074-D40D-55E1ABA20A8C}"/>
              </a:ext>
            </a:extLst>
          </p:cNvPr>
          <p:cNvSpPr/>
          <p:nvPr/>
        </p:nvSpPr>
        <p:spPr>
          <a:xfrm>
            <a:off x="16922934" y="4438884"/>
            <a:ext cx="6849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Leaders in telecom infra activities.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258BA6-AAC3-1809-87F4-051B6502A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5392" y="10179615"/>
            <a:ext cx="68465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lvl="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IN" sz="3200" dirty="0">
                <a:solidFill>
                  <a:srgbClr val="002060"/>
                </a:solidFill>
                <a:cs typeface="Arial" panose="020B0604020202020204" pitchFamily="34" charset="0"/>
              </a:rPr>
              <a:t>It’s one of the oldest &amp; largest structural company  in the world which is operational since last 5 decades.</a:t>
            </a:r>
          </a:p>
          <a:p>
            <a:pPr>
              <a:buClr>
                <a:srgbClr val="0070C0"/>
              </a:buClr>
            </a:pPr>
            <a:endParaRPr lang="en-US" sz="1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93800" y="2286000"/>
            <a:ext cx="21996400" cy="50800"/>
          </a:xfrm>
          <a:custGeom>
            <a:avLst/>
            <a:gdLst>
              <a:gd name="connsiteX0" fmla="*/ 12700 w 21996400"/>
              <a:gd name="connsiteY0" fmla="*/ 12700 h 50800"/>
              <a:gd name="connsiteX1" fmla="*/ 21983700 w 2199640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96400" h="50800">
                <a:moveTo>
                  <a:pt x="12700" y="12700"/>
                </a:moveTo>
                <a:lnTo>
                  <a:pt x="21983700" y="12700"/>
                </a:lnTo>
              </a:path>
            </a:pathLst>
          </a:custGeom>
          <a:ln w="25400">
            <a:solidFill>
              <a:srgbClr val="21AAD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/>
          <a:srcRect b="19388"/>
          <a:stretch/>
        </p:blipFill>
        <p:spPr bwMode="auto">
          <a:xfrm>
            <a:off x="19596100" y="0"/>
            <a:ext cx="3581400" cy="20066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20400" y="9893300"/>
            <a:ext cx="863600" cy="1778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 r="18783" b="29406"/>
          <a:stretch/>
        </p:blipFill>
        <p:spPr bwMode="auto">
          <a:xfrm>
            <a:off x="16586200" y="10438401"/>
            <a:ext cx="7797800" cy="3277599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1206500" y="800247"/>
            <a:ext cx="7469352" cy="888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  <a:tabLst/>
            </a:pPr>
            <a:r>
              <a:rPr lang="en-US" altLang="zh-CN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Company’s Milestones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A68A969-19F4-767E-83E2-F9D9654DC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433233"/>
              </p:ext>
            </p:extLst>
          </p:nvPr>
        </p:nvGraphicFramePr>
        <p:xfrm>
          <a:off x="1295400" y="2704101"/>
          <a:ext cx="21882099" cy="103661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18506">
                  <a:extLst>
                    <a:ext uri="{9D8B030D-6E8A-4147-A177-3AD203B41FA5}">
                      <a16:colId xmlns:a16="http://schemas.microsoft.com/office/drawing/2014/main" val="3046360792"/>
                    </a:ext>
                  </a:extLst>
                </a:gridCol>
                <a:gridCol w="2675241">
                  <a:extLst>
                    <a:ext uri="{9D8B030D-6E8A-4147-A177-3AD203B41FA5}">
                      <a16:colId xmlns:a16="http://schemas.microsoft.com/office/drawing/2014/main" val="477208222"/>
                    </a:ext>
                  </a:extLst>
                </a:gridCol>
                <a:gridCol w="7603253">
                  <a:extLst>
                    <a:ext uri="{9D8B030D-6E8A-4147-A177-3AD203B41FA5}">
                      <a16:colId xmlns:a16="http://schemas.microsoft.com/office/drawing/2014/main" val="144418501"/>
                    </a:ext>
                  </a:extLst>
                </a:gridCol>
                <a:gridCol w="3520719">
                  <a:extLst>
                    <a:ext uri="{9D8B030D-6E8A-4147-A177-3AD203B41FA5}">
                      <a16:colId xmlns:a16="http://schemas.microsoft.com/office/drawing/2014/main" val="1105219069"/>
                    </a:ext>
                  </a:extLst>
                </a:gridCol>
                <a:gridCol w="4264380">
                  <a:extLst>
                    <a:ext uri="{9D8B030D-6E8A-4147-A177-3AD203B41FA5}">
                      <a16:colId xmlns:a16="http://schemas.microsoft.com/office/drawing/2014/main" val="817657030"/>
                    </a:ext>
                  </a:extLst>
                </a:gridCol>
              </a:tblGrid>
              <a:tr h="9893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Customer</a:t>
                      </a:r>
                      <a:endParaRPr lang="en-US" sz="3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Location</a:t>
                      </a:r>
                      <a:endParaRPr lang="en-US" sz="3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Tower Type</a:t>
                      </a:r>
                      <a:endParaRPr lang="en-US" sz="3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Towers Count</a:t>
                      </a:r>
                      <a:endParaRPr lang="en-US" sz="3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Erection Count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108545"/>
                  </a:ext>
                </a:extLst>
              </a:tr>
              <a:tr h="5792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Indus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PAN India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Supply of 40M Zeta Eco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3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3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6674814"/>
                  </a:ext>
                </a:extLst>
              </a:tr>
              <a:tr h="579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Supply of 30M GBM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3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3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8491200"/>
                  </a:ext>
                </a:extLst>
              </a:tr>
              <a:tr h="579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Supply of Elite 403 Tower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3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3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4490548"/>
                  </a:ext>
                </a:extLst>
              </a:tr>
              <a:tr h="579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Supply of VT30M Tower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3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3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2152467"/>
                  </a:ext>
                </a:extLst>
              </a:tr>
              <a:tr h="579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Supply of 12M/15M/18M RTD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3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3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481068"/>
                  </a:ext>
                </a:extLst>
              </a:tr>
              <a:tr h="579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Airtel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PAN India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Supply of 31M Monopole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32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32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4157900"/>
                  </a:ext>
                </a:extLst>
              </a:tr>
              <a:tr h="579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Supply of 40M Lean Tower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3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3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1157422"/>
                  </a:ext>
                </a:extLst>
              </a:tr>
              <a:tr h="9389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Ascend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PAN India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Supply of 40M Hybrid Tower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3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3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9513344"/>
                  </a:ext>
                </a:extLst>
              </a:tr>
              <a:tr h="9693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Rajasthan Govt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Rajasthan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Supply of 40M Tower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3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3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7724847"/>
                  </a:ext>
                </a:extLst>
              </a:tr>
              <a:tr h="579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Kalindee</a:t>
                      </a:r>
                      <a:r>
                        <a:rPr lang="en-US" sz="3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Rail </a:t>
                      </a:r>
                      <a:r>
                        <a:rPr lang="en-US" sz="3200" u="none" strike="noStrike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Nirmaan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Rajasthan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Supply of Tower 30M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32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3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27449340"/>
                  </a:ext>
                </a:extLst>
              </a:tr>
              <a:tr h="579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Supply of Tower 40M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3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3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0126612"/>
                  </a:ext>
                </a:extLst>
              </a:tr>
              <a:tr h="579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UICL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Myanmar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Supply of Monopole 30M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32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3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3244768"/>
                  </a:ext>
                </a:extLst>
              </a:tr>
              <a:tr h="579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Supply of Monopole 35M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3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3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0637530"/>
                  </a:ext>
                </a:extLst>
              </a:tr>
              <a:tr h="6000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Vodafone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PAN India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Supply of 3M/6M/9M Pole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3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14500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3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14500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6970588"/>
                  </a:ext>
                </a:extLst>
              </a:tr>
              <a:tr h="39310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18,068</a:t>
                      </a:r>
                      <a:endParaRPr lang="en-US" sz="3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en-US" sz="3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16,551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154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164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93800" y="2133600"/>
            <a:ext cx="21996400" cy="50800"/>
          </a:xfrm>
          <a:custGeom>
            <a:avLst/>
            <a:gdLst>
              <a:gd name="connsiteX0" fmla="*/ 12700 w 21996400"/>
              <a:gd name="connsiteY0" fmla="*/ 12700 h 50800"/>
              <a:gd name="connsiteX1" fmla="*/ 21983700 w 2199640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96400" h="50800">
                <a:moveTo>
                  <a:pt x="12700" y="12700"/>
                </a:moveTo>
                <a:lnTo>
                  <a:pt x="21983700" y="12700"/>
                </a:lnTo>
              </a:path>
            </a:pathLst>
          </a:custGeom>
          <a:ln w="25400">
            <a:solidFill>
              <a:srgbClr val="21AAD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b="22452"/>
          <a:stretch/>
        </p:blipFill>
        <p:spPr bwMode="auto">
          <a:xfrm>
            <a:off x="19596100" y="0"/>
            <a:ext cx="3581400" cy="1930336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0400" y="9893300"/>
            <a:ext cx="863600" cy="1778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1193799" y="800247"/>
            <a:ext cx="4299254" cy="888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  <a:tabLst/>
            </a:pPr>
            <a:r>
              <a:rPr lang="en-US" altLang="zh-CN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Our Services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28447502-4BC2-8111-B8CA-8C3D0659CE64}"/>
              </a:ext>
            </a:extLst>
          </p:cNvPr>
          <p:cNvSpPr/>
          <p:nvPr/>
        </p:nvSpPr>
        <p:spPr>
          <a:xfrm>
            <a:off x="1295400" y="5063202"/>
            <a:ext cx="5486400" cy="5198399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1D4C0D9C-D2B0-6FFF-D10F-B90480FE753D}"/>
              </a:ext>
            </a:extLst>
          </p:cNvPr>
          <p:cNvSpPr/>
          <p:nvPr/>
        </p:nvSpPr>
        <p:spPr>
          <a:xfrm>
            <a:off x="840658" y="5063201"/>
            <a:ext cx="5604974" cy="5198400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FBCEBB-DBC3-14F2-940B-80DA4AB95C45}"/>
              </a:ext>
            </a:extLst>
          </p:cNvPr>
          <p:cNvSpPr/>
          <p:nvPr/>
        </p:nvSpPr>
        <p:spPr>
          <a:xfrm>
            <a:off x="457200" y="5410200"/>
            <a:ext cx="1828800" cy="1752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01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721B5223-D4A3-C78D-FDC0-F88418398925}"/>
              </a:ext>
            </a:extLst>
          </p:cNvPr>
          <p:cNvSpPr/>
          <p:nvPr/>
        </p:nvSpPr>
        <p:spPr>
          <a:xfrm>
            <a:off x="17830800" y="5063201"/>
            <a:ext cx="5346700" cy="5198399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504D9507-46A3-2873-653F-BDD47901EEBD}"/>
              </a:ext>
            </a:extLst>
          </p:cNvPr>
          <p:cNvSpPr/>
          <p:nvPr/>
        </p:nvSpPr>
        <p:spPr>
          <a:xfrm>
            <a:off x="17297400" y="5063201"/>
            <a:ext cx="5486400" cy="5198398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64228B0-5088-F85F-7BDF-55CA73A0033C}"/>
              </a:ext>
            </a:extLst>
          </p:cNvPr>
          <p:cNvSpPr/>
          <p:nvPr/>
        </p:nvSpPr>
        <p:spPr>
          <a:xfrm>
            <a:off x="17145000" y="5410199"/>
            <a:ext cx="1828800" cy="175260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B806610-B87D-346C-C769-7B1B3FBC1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150" y="1968559"/>
            <a:ext cx="10638547" cy="82930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E790598-673C-24CB-54AE-51C902F357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3" t="13296" r="1213" b="45947"/>
          <a:stretch/>
        </p:blipFill>
        <p:spPr>
          <a:xfrm>
            <a:off x="173780" y="10287063"/>
            <a:ext cx="10638547" cy="33800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0DFC8D-4014-6DE3-0A54-82FA43E969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3" t="47332" b="27893"/>
          <a:stretch/>
        </p:blipFill>
        <p:spPr>
          <a:xfrm>
            <a:off x="18059400" y="10287063"/>
            <a:ext cx="6679686" cy="2054616"/>
          </a:xfrm>
          <a:prstGeom prst="rect">
            <a:avLst/>
          </a:prstGeom>
        </p:spPr>
      </p:pic>
      <p:sp>
        <p:nvSpPr>
          <p:cNvPr id="26" name="Hexagon 25">
            <a:extLst>
              <a:ext uri="{FF2B5EF4-FFF2-40B4-BE49-F238E27FC236}">
                <a16:creationId xmlns:a16="http://schemas.microsoft.com/office/drawing/2014/main" id="{8DDFBE07-B5AA-FF5E-946E-5DE62484ADF9}"/>
              </a:ext>
            </a:extLst>
          </p:cNvPr>
          <p:cNvSpPr/>
          <p:nvPr/>
        </p:nvSpPr>
        <p:spPr>
          <a:xfrm>
            <a:off x="9089781" y="5063202"/>
            <a:ext cx="6010213" cy="532354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9F93CF4C-AA6D-B53D-2810-65DAC60432BF}"/>
              </a:ext>
            </a:extLst>
          </p:cNvPr>
          <p:cNvSpPr/>
          <p:nvPr/>
        </p:nvSpPr>
        <p:spPr>
          <a:xfrm>
            <a:off x="9067800" y="5074974"/>
            <a:ext cx="5651194" cy="5311768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1B3E5E-8F13-B179-1F14-BCE63314C444}"/>
              </a:ext>
            </a:extLst>
          </p:cNvPr>
          <p:cNvSpPr/>
          <p:nvPr/>
        </p:nvSpPr>
        <p:spPr>
          <a:xfrm>
            <a:off x="9089781" y="5410199"/>
            <a:ext cx="1828800" cy="175260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A5442B-65C3-13E0-39ED-E17F7D6E5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148" y="6201478"/>
            <a:ext cx="5207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sz="3600" dirty="0">
                <a:cs typeface="Arial" panose="020B0604020202020204" pitchFamily="34" charset="0"/>
              </a:rPr>
              <a:t>Solar Purlins &amp; </a:t>
            </a:r>
          </a:p>
          <a:p>
            <a:pPr>
              <a:defRPr/>
            </a:pPr>
            <a:r>
              <a:rPr lang="en-IN" sz="3600" dirty="0">
                <a:cs typeface="Arial" panose="020B0604020202020204" pitchFamily="34" charset="0"/>
              </a:rPr>
              <a:t>Structures for </a:t>
            </a:r>
          </a:p>
          <a:p>
            <a:pPr>
              <a:defRPr/>
            </a:pPr>
            <a:r>
              <a:rPr lang="en-IN" sz="3600" dirty="0">
                <a:cs typeface="Arial" panose="020B0604020202020204" pitchFamily="34" charset="0"/>
              </a:rPr>
              <a:t>rooftop &amp; mega</a:t>
            </a:r>
          </a:p>
          <a:p>
            <a:pPr>
              <a:defRPr/>
            </a:pPr>
            <a:r>
              <a:rPr lang="en-IN" sz="3600" dirty="0">
                <a:cs typeface="Arial" panose="020B0604020202020204" pitchFamily="34" charset="0"/>
              </a:rPr>
              <a:t>watt power plants </a:t>
            </a:r>
          </a:p>
          <a:p>
            <a:pPr>
              <a:defRPr/>
            </a:pPr>
            <a:r>
              <a:rPr lang="en-IN" sz="3600" dirty="0">
                <a:cs typeface="Arial" panose="020B0604020202020204" pitchFamily="34" charset="0"/>
              </a:rPr>
              <a:t>Including</a:t>
            </a:r>
          </a:p>
          <a:p>
            <a:pPr>
              <a:defRPr/>
            </a:pPr>
            <a:r>
              <a:rPr lang="en-IN" sz="3600" dirty="0">
                <a:cs typeface="Arial" panose="020B0604020202020204" pitchFamily="34" charset="0"/>
              </a:rPr>
              <a:t>structures for</a:t>
            </a:r>
          </a:p>
          <a:p>
            <a:pPr>
              <a:defRPr/>
            </a:pPr>
            <a:r>
              <a:rPr lang="en-IN" sz="3600" dirty="0">
                <a:cs typeface="Arial" panose="020B0604020202020204" pitchFamily="34" charset="0"/>
              </a:rPr>
              <a:t>solar pumps.</a:t>
            </a:r>
            <a:endParaRPr lang="en-US" sz="3600" dirty="0"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BA3411-FD23-9BE5-DD2D-1A00B5224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778668"/>
            <a:ext cx="193671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6000" dirty="0">
                <a:latin typeface="Arial" panose="020B0604020202020204" pitchFamily="34" charset="0"/>
                <a:cs typeface="Arial" panose="020B0604020202020204" pitchFamily="34" charset="0"/>
              </a:rPr>
              <a:t>01                                     02                                  03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ACEC4A60-71EE-ACC8-7F8D-180ABE38D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5824" y="6387448"/>
            <a:ext cx="5207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sz="3600" dirty="0">
                <a:cs typeface="Arial" panose="020B0604020202020204" pitchFamily="34" charset="0"/>
              </a:rPr>
              <a:t>Triangular self –</a:t>
            </a:r>
          </a:p>
          <a:p>
            <a:pPr>
              <a:defRPr/>
            </a:pPr>
            <a:r>
              <a:rPr lang="en-IN" sz="3600" dirty="0">
                <a:cs typeface="Arial" panose="020B0604020202020204" pitchFamily="34" charset="0"/>
              </a:rPr>
              <a:t>supporting, </a:t>
            </a:r>
          </a:p>
          <a:p>
            <a:pPr>
              <a:defRPr/>
            </a:pPr>
            <a:r>
              <a:rPr lang="en-IN" sz="3600" dirty="0">
                <a:cs typeface="Arial" panose="020B0604020202020204" pitchFamily="34" charset="0"/>
              </a:rPr>
              <a:t>Guyed, Bilby</a:t>
            </a:r>
          </a:p>
          <a:p>
            <a:pPr>
              <a:defRPr/>
            </a:pPr>
            <a:r>
              <a:rPr lang="en-IN" sz="3600" dirty="0">
                <a:cs typeface="Arial" panose="020B0604020202020204" pitchFamily="34" charset="0"/>
              </a:rPr>
              <a:t>towers.</a:t>
            </a:r>
            <a:endParaRPr lang="en-US" sz="3600" dirty="0">
              <a:cs typeface="Arial" panose="020B0604020202020204" pitchFamily="34" charset="0"/>
            </a:endParaRP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E010C479-0987-5415-5B77-6A9014EB1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6234" y="6151164"/>
            <a:ext cx="5207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cs typeface="Arial" panose="020B0604020202020204" pitchFamily="34" charset="0"/>
              </a:rPr>
              <a:t>Certified &amp; </a:t>
            </a:r>
          </a:p>
          <a:p>
            <a:pPr>
              <a:defRPr/>
            </a:pPr>
            <a:r>
              <a:rPr lang="en-US" sz="3600" dirty="0">
                <a:cs typeface="Arial" panose="020B0604020202020204" pitchFamily="34" charset="0"/>
              </a:rPr>
              <a:t>Experience </a:t>
            </a:r>
          </a:p>
          <a:p>
            <a:pPr>
              <a:defRPr/>
            </a:pPr>
            <a:r>
              <a:rPr lang="en-US" sz="3600" dirty="0">
                <a:cs typeface="Arial" panose="020B0604020202020204" pitchFamily="34" charset="0"/>
              </a:rPr>
              <a:t>installation teams </a:t>
            </a:r>
          </a:p>
          <a:p>
            <a:pPr>
              <a:defRPr/>
            </a:pPr>
            <a:r>
              <a:rPr lang="en-US" sz="3600" dirty="0">
                <a:cs typeface="Arial" panose="020B0604020202020204" pitchFamily="34" charset="0"/>
              </a:rPr>
              <a:t>in bulk across </a:t>
            </a:r>
          </a:p>
          <a:p>
            <a:pPr>
              <a:defRPr/>
            </a:pPr>
            <a:r>
              <a:rPr lang="en-US" sz="3600" dirty="0">
                <a:cs typeface="Arial" panose="020B0604020202020204" pitchFamily="34" charset="0"/>
              </a:rPr>
              <a:t>India.</a:t>
            </a:r>
          </a:p>
        </p:txBody>
      </p:sp>
      <p:pic>
        <p:nvPicPr>
          <p:cNvPr id="1026" name="Picture 1025">
            <a:extLst>
              <a:ext uri="{FF2B5EF4-FFF2-40B4-BE49-F238E27FC236}">
                <a16:creationId xmlns:a16="http://schemas.microsoft.com/office/drawing/2014/main" id="{F6FDC272-5124-A090-FA61-ADD259904B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3" t="13296" r="1213" b="45947"/>
          <a:stretch/>
        </p:blipFill>
        <p:spPr>
          <a:xfrm>
            <a:off x="11583854" y="11930872"/>
            <a:ext cx="5691576" cy="180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1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93800" y="2362200"/>
            <a:ext cx="21996400" cy="50800"/>
          </a:xfrm>
          <a:custGeom>
            <a:avLst/>
            <a:gdLst>
              <a:gd name="connsiteX0" fmla="*/ 12700 w 21996400"/>
              <a:gd name="connsiteY0" fmla="*/ 12700 h 50800"/>
              <a:gd name="connsiteX1" fmla="*/ 21983700 w 2199640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96400" h="50800">
                <a:moveTo>
                  <a:pt x="12700" y="12700"/>
                </a:moveTo>
                <a:lnTo>
                  <a:pt x="21983700" y="12700"/>
                </a:lnTo>
              </a:path>
            </a:pathLst>
          </a:custGeom>
          <a:ln w="25400">
            <a:solidFill>
              <a:srgbClr val="21AAD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b="21946"/>
          <a:stretch/>
        </p:blipFill>
        <p:spPr bwMode="auto">
          <a:xfrm>
            <a:off x="19596100" y="0"/>
            <a:ext cx="3581400" cy="1942931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0400" y="9893300"/>
            <a:ext cx="863600" cy="1778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1193799" y="757078"/>
            <a:ext cx="4299254" cy="888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  <a:tabLst/>
            </a:pPr>
            <a:r>
              <a:rPr lang="en-US" altLang="zh-CN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Our Services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28447502-4BC2-8111-B8CA-8C3D0659CE64}"/>
              </a:ext>
            </a:extLst>
          </p:cNvPr>
          <p:cNvSpPr/>
          <p:nvPr/>
        </p:nvSpPr>
        <p:spPr>
          <a:xfrm>
            <a:off x="1295400" y="5063202"/>
            <a:ext cx="5486400" cy="5198399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1D4C0D9C-D2B0-6FFF-D10F-B90480FE753D}"/>
              </a:ext>
            </a:extLst>
          </p:cNvPr>
          <p:cNvSpPr/>
          <p:nvPr/>
        </p:nvSpPr>
        <p:spPr>
          <a:xfrm>
            <a:off x="840658" y="5063201"/>
            <a:ext cx="5604974" cy="5198400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FBCEBB-DBC3-14F2-940B-80DA4AB95C45}"/>
              </a:ext>
            </a:extLst>
          </p:cNvPr>
          <p:cNvSpPr/>
          <p:nvPr/>
        </p:nvSpPr>
        <p:spPr>
          <a:xfrm>
            <a:off x="457200" y="5410200"/>
            <a:ext cx="1828800" cy="1752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01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721B5223-D4A3-C78D-FDC0-F88418398925}"/>
              </a:ext>
            </a:extLst>
          </p:cNvPr>
          <p:cNvSpPr/>
          <p:nvPr/>
        </p:nvSpPr>
        <p:spPr>
          <a:xfrm>
            <a:off x="17830800" y="5063201"/>
            <a:ext cx="5346700" cy="5198399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504D9507-46A3-2873-653F-BDD47901EEBD}"/>
              </a:ext>
            </a:extLst>
          </p:cNvPr>
          <p:cNvSpPr/>
          <p:nvPr/>
        </p:nvSpPr>
        <p:spPr>
          <a:xfrm>
            <a:off x="17297400" y="5063201"/>
            <a:ext cx="5486400" cy="5198398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64228B0-5088-F85F-7BDF-55CA73A0033C}"/>
              </a:ext>
            </a:extLst>
          </p:cNvPr>
          <p:cNvSpPr/>
          <p:nvPr/>
        </p:nvSpPr>
        <p:spPr>
          <a:xfrm>
            <a:off x="17145000" y="5410199"/>
            <a:ext cx="1828800" cy="175260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B806610-B87D-346C-C769-7B1B3FBC1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020" y="1689160"/>
            <a:ext cx="10638547" cy="82930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E790598-673C-24CB-54AE-51C902F357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3" t="13296" r="1213" b="45947"/>
          <a:stretch/>
        </p:blipFill>
        <p:spPr>
          <a:xfrm>
            <a:off x="173780" y="10287063"/>
            <a:ext cx="10638547" cy="33800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0DFC8D-4014-6DE3-0A54-82FA43E969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3" t="47332" b="27893"/>
          <a:stretch/>
        </p:blipFill>
        <p:spPr>
          <a:xfrm>
            <a:off x="18059400" y="10287063"/>
            <a:ext cx="6679686" cy="2054616"/>
          </a:xfrm>
          <a:prstGeom prst="rect">
            <a:avLst/>
          </a:prstGeom>
        </p:spPr>
      </p:pic>
      <p:sp>
        <p:nvSpPr>
          <p:cNvPr id="26" name="Hexagon 25">
            <a:extLst>
              <a:ext uri="{FF2B5EF4-FFF2-40B4-BE49-F238E27FC236}">
                <a16:creationId xmlns:a16="http://schemas.microsoft.com/office/drawing/2014/main" id="{8DDFBE07-B5AA-FF5E-946E-5DE62484ADF9}"/>
              </a:ext>
            </a:extLst>
          </p:cNvPr>
          <p:cNvSpPr/>
          <p:nvPr/>
        </p:nvSpPr>
        <p:spPr>
          <a:xfrm>
            <a:off x="9089781" y="5063202"/>
            <a:ext cx="6010213" cy="532354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9F93CF4C-AA6D-B53D-2810-65DAC60432BF}"/>
              </a:ext>
            </a:extLst>
          </p:cNvPr>
          <p:cNvSpPr/>
          <p:nvPr/>
        </p:nvSpPr>
        <p:spPr>
          <a:xfrm>
            <a:off x="9067800" y="5074974"/>
            <a:ext cx="5651194" cy="5311768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1B3E5E-8F13-B179-1F14-BCE63314C444}"/>
              </a:ext>
            </a:extLst>
          </p:cNvPr>
          <p:cNvSpPr/>
          <p:nvPr/>
        </p:nvSpPr>
        <p:spPr>
          <a:xfrm>
            <a:off x="9089781" y="5410199"/>
            <a:ext cx="1828800" cy="175260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A5442B-65C3-13E0-39ED-E17F7D6E5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175" y="6983682"/>
            <a:ext cx="5207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600" dirty="0">
                <a:cs typeface="Arial" panose="020B0604020202020204" pitchFamily="34" charset="0"/>
              </a:rPr>
              <a:t>Mount, Cable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600" dirty="0">
                <a:cs typeface="Arial" panose="020B0604020202020204" pitchFamily="34" charset="0"/>
              </a:rPr>
              <a:t>Tray &amp; Poles</a:t>
            </a:r>
            <a:endParaRPr lang="en-US" sz="3600" dirty="0"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BA3411-FD23-9BE5-DD2D-1A00B5224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778668"/>
            <a:ext cx="193671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6000" dirty="0">
                <a:latin typeface="Arial" panose="020B0604020202020204" pitchFamily="34" charset="0"/>
                <a:cs typeface="Arial" panose="020B0604020202020204" pitchFamily="34" charset="0"/>
              </a:rPr>
              <a:t>04                                     05                                  06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ACEC4A60-71EE-ACC8-7F8D-180ABE38D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3594" y="6933909"/>
            <a:ext cx="5207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sz="3600" dirty="0">
                <a:cs typeface="Arial" panose="020B0604020202020204" pitchFamily="34" charset="0"/>
              </a:rPr>
              <a:t>Monopoles/</a:t>
            </a:r>
          </a:p>
          <a:p>
            <a:pPr>
              <a:defRPr/>
            </a:pPr>
            <a:r>
              <a:rPr lang="en-IN" sz="3600" dirty="0">
                <a:cs typeface="Arial" panose="020B0604020202020204" pitchFamily="34" charset="0"/>
              </a:rPr>
              <a:t>Octagonal</a:t>
            </a: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E010C479-0987-5415-5B77-6A9014EB1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66587" y="6477000"/>
            <a:ext cx="5207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cs typeface="Arial" panose="020B0604020202020204" pitchFamily="34" charset="0"/>
              </a:rPr>
              <a:t>Angular/Tubular/</a:t>
            </a:r>
          </a:p>
          <a:p>
            <a:pPr>
              <a:defRPr/>
            </a:pPr>
            <a:r>
              <a:rPr lang="en-US" sz="3600" dirty="0">
                <a:cs typeface="Arial" panose="020B0604020202020204" pitchFamily="34" charset="0"/>
              </a:rPr>
              <a:t> Hybrid Mobile </a:t>
            </a:r>
          </a:p>
          <a:p>
            <a:pPr>
              <a:defRPr/>
            </a:pPr>
            <a:r>
              <a:rPr lang="en-US" sz="3600" dirty="0">
                <a:cs typeface="Arial" panose="020B0604020202020204" pitchFamily="34" charset="0"/>
              </a:rPr>
              <a:t>Towers up to 100 meter heights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1025">
            <a:extLst>
              <a:ext uri="{FF2B5EF4-FFF2-40B4-BE49-F238E27FC236}">
                <a16:creationId xmlns:a16="http://schemas.microsoft.com/office/drawing/2014/main" id="{F6FDC272-5124-A090-FA61-ADD259904B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3" t="13296" r="1213" b="45947"/>
          <a:stretch/>
        </p:blipFill>
        <p:spPr>
          <a:xfrm>
            <a:off x="11583854" y="11930872"/>
            <a:ext cx="5691576" cy="180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10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69950" y="2133600"/>
            <a:ext cx="22644100" cy="45719"/>
          </a:xfrm>
          <a:custGeom>
            <a:avLst/>
            <a:gdLst>
              <a:gd name="connsiteX0" fmla="*/ 12700 w 21996400"/>
              <a:gd name="connsiteY0" fmla="*/ 12700 h 50800"/>
              <a:gd name="connsiteX1" fmla="*/ 21983700 w 2199640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96400" h="50800">
                <a:moveTo>
                  <a:pt x="12700" y="12700"/>
                </a:moveTo>
                <a:lnTo>
                  <a:pt x="21983700" y="12700"/>
                </a:lnTo>
              </a:path>
            </a:pathLst>
          </a:custGeom>
          <a:ln w="25400">
            <a:solidFill>
              <a:srgbClr val="21AAD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28979"/>
          <a:stretch/>
        </p:blipFill>
        <p:spPr bwMode="auto">
          <a:xfrm>
            <a:off x="19596100" y="0"/>
            <a:ext cx="3581400" cy="1767843"/>
          </a:xfrm>
          <a:prstGeom prst="rect">
            <a:avLst/>
          </a:prstGeom>
          <a:noFill/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83297E43-D84E-9A84-FCAD-ECCDC9A22125}"/>
              </a:ext>
            </a:extLst>
          </p:cNvPr>
          <p:cNvSpPr txBox="1"/>
          <p:nvPr/>
        </p:nvSpPr>
        <p:spPr>
          <a:xfrm>
            <a:off x="914400" y="1016295"/>
            <a:ext cx="7220182" cy="888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  <a:tabLst/>
            </a:pPr>
            <a:r>
              <a:rPr lang="en-US" altLang="zh-CN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Specification of Tower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A1BC841-A965-9757-B474-A10B059CE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220443"/>
              </p:ext>
            </p:extLst>
          </p:nvPr>
        </p:nvGraphicFramePr>
        <p:xfrm>
          <a:off x="914400" y="2438400"/>
          <a:ext cx="22599650" cy="11049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279">
                  <a:extLst>
                    <a:ext uri="{9D8B030D-6E8A-4147-A177-3AD203B41FA5}">
                      <a16:colId xmlns:a16="http://schemas.microsoft.com/office/drawing/2014/main" val="2999591570"/>
                    </a:ext>
                  </a:extLst>
                </a:gridCol>
                <a:gridCol w="2771655">
                  <a:extLst>
                    <a:ext uri="{9D8B030D-6E8A-4147-A177-3AD203B41FA5}">
                      <a16:colId xmlns:a16="http://schemas.microsoft.com/office/drawing/2014/main" val="3832167008"/>
                    </a:ext>
                  </a:extLst>
                </a:gridCol>
                <a:gridCol w="2934694">
                  <a:extLst>
                    <a:ext uri="{9D8B030D-6E8A-4147-A177-3AD203B41FA5}">
                      <a16:colId xmlns:a16="http://schemas.microsoft.com/office/drawing/2014/main" val="2349955765"/>
                    </a:ext>
                  </a:extLst>
                </a:gridCol>
                <a:gridCol w="3461434">
                  <a:extLst>
                    <a:ext uri="{9D8B030D-6E8A-4147-A177-3AD203B41FA5}">
                      <a16:colId xmlns:a16="http://schemas.microsoft.com/office/drawing/2014/main" val="4074482982"/>
                    </a:ext>
                  </a:extLst>
                </a:gridCol>
                <a:gridCol w="3386185">
                  <a:extLst>
                    <a:ext uri="{9D8B030D-6E8A-4147-A177-3AD203B41FA5}">
                      <a16:colId xmlns:a16="http://schemas.microsoft.com/office/drawing/2014/main" val="1841419095"/>
                    </a:ext>
                  </a:extLst>
                </a:gridCol>
                <a:gridCol w="2182208">
                  <a:extLst>
                    <a:ext uri="{9D8B030D-6E8A-4147-A177-3AD203B41FA5}">
                      <a16:colId xmlns:a16="http://schemas.microsoft.com/office/drawing/2014/main" val="3879334526"/>
                    </a:ext>
                  </a:extLst>
                </a:gridCol>
                <a:gridCol w="3235688">
                  <a:extLst>
                    <a:ext uri="{9D8B030D-6E8A-4147-A177-3AD203B41FA5}">
                      <a16:colId xmlns:a16="http://schemas.microsoft.com/office/drawing/2014/main" val="3465875882"/>
                    </a:ext>
                  </a:extLst>
                </a:gridCol>
                <a:gridCol w="1818507">
                  <a:extLst>
                    <a:ext uri="{9D8B030D-6E8A-4147-A177-3AD203B41FA5}">
                      <a16:colId xmlns:a16="http://schemas.microsoft.com/office/drawing/2014/main" val="2787672866"/>
                    </a:ext>
                  </a:extLst>
                </a:gridCol>
              </a:tblGrid>
              <a:tr h="111193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Towers type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Ecolite</a:t>
                      </a:r>
                      <a:r>
                        <a:rPr lang="en-US" sz="2800" dirty="0"/>
                        <a:t> Tower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Hybrid Low Cost Lean Tower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Zeta </a:t>
                      </a:r>
                    </a:p>
                    <a:p>
                      <a:pPr algn="ctr"/>
                      <a:r>
                        <a:rPr lang="en-US" sz="2800" dirty="0"/>
                        <a:t>40M Tower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RTD – </a:t>
                      </a:r>
                    </a:p>
                    <a:p>
                      <a:pPr algn="ctr"/>
                      <a:r>
                        <a:rPr lang="en-US" sz="2800" dirty="0"/>
                        <a:t>Delta Tower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Elite 403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Monopole Flange </a:t>
                      </a:r>
                    </a:p>
                    <a:p>
                      <a:pPr algn="ctr"/>
                      <a:r>
                        <a:rPr lang="en-US" sz="2800" dirty="0"/>
                        <a:t>Type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Vertical </a:t>
                      </a:r>
                    </a:p>
                    <a:p>
                      <a:pPr algn="ctr"/>
                      <a:r>
                        <a:rPr lang="en-US" sz="2800" dirty="0"/>
                        <a:t>Mast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873043"/>
                  </a:ext>
                </a:extLst>
              </a:tr>
              <a:tr h="735540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Hybrid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Hybrid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Tubular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Hybrid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Tubular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GBM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Tubular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1698794"/>
                  </a:ext>
                </a:extLst>
              </a:tr>
              <a:tr h="111193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Height Of Tower (M)</a:t>
                      </a:r>
                      <a:endParaRPr lang="en-US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40M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40M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40M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9M,12M,15M,18M,21M &amp; 24M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40M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30M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30M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3327097"/>
                  </a:ext>
                </a:extLst>
              </a:tr>
              <a:tr h="111193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Wind Speed (Kmph)</a:t>
                      </a:r>
                      <a:endParaRPr lang="en-US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170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170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170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180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170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180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170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3624289"/>
                  </a:ext>
                </a:extLst>
              </a:tr>
              <a:tr h="108700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Approval</a:t>
                      </a:r>
                      <a:endParaRPr lang="en-US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Client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Client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Client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Client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Client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Client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Client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3020012"/>
                  </a:ext>
                </a:extLst>
              </a:tr>
              <a:tr h="108700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Weight (Kgs)</a:t>
                      </a:r>
                      <a:endParaRPr lang="en-US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4115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4128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5212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1023, 1902, 2171,2783, 3425, 4114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4804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8200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4927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0455811"/>
                  </a:ext>
                </a:extLst>
              </a:tr>
              <a:tr h="1517705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Loading Capacity</a:t>
                      </a:r>
                      <a:endParaRPr lang="en-US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800" b="0" kern="1200" dirty="0">
                          <a:solidFill>
                            <a:schemeClr val="dk1"/>
                          </a:solidFill>
                        </a:rPr>
                        <a:t>6 Antenna (4 GSM + 2 MW) &amp; 9 RRU </a:t>
                      </a:r>
                      <a:endParaRPr lang="sv-SE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sv-SE" sz="2800" b="0" kern="1200" dirty="0">
                          <a:solidFill>
                            <a:schemeClr val="dk1"/>
                          </a:solidFill>
                        </a:rPr>
                        <a:t>6 Antenna (4 GSM + 2 MW), 1 Omni &amp; 9 RRU</a:t>
                      </a:r>
                      <a:endParaRPr lang="sv-SE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sv-SE" sz="2800" b="0" kern="1200" dirty="0">
                          <a:solidFill>
                            <a:schemeClr val="dk1"/>
                          </a:solidFill>
                        </a:rPr>
                        <a:t>10 Antenna (8 GSM + 2 MW), 2 Omni &amp; 18 RRU &amp; 11.16 Sqmm</a:t>
                      </a:r>
                      <a:endParaRPr lang="sv-SE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NA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NA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sv-SE" sz="2800" b="0" kern="1200" dirty="0">
                          <a:solidFill>
                            <a:schemeClr val="dk1"/>
                          </a:solidFill>
                        </a:rPr>
                        <a:t>15 Antenna (GSM + MW) &amp; 15 Sqm</a:t>
                      </a:r>
                      <a:endParaRPr lang="sv-SE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NA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4539723"/>
                  </a:ext>
                </a:extLst>
              </a:tr>
              <a:tr h="108700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Platform (No’s)</a:t>
                      </a:r>
                      <a:endParaRPr lang="en-US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2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2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3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2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2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0028471"/>
                  </a:ext>
                </a:extLst>
              </a:tr>
              <a:tr h="108700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Foundation Type</a:t>
                      </a:r>
                      <a:endParaRPr lang="en-US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Template &amp; Bolts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Template &amp; Bolts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Client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Client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Client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Client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Client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5906465"/>
                  </a:ext>
                </a:extLst>
              </a:tr>
              <a:tr h="1111937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/>
                        <a:t>Base &amp; C/C distance in MM</a:t>
                      </a:r>
                      <a:endParaRPr lang="en-US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4200x4200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5000x5000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4500x4500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1600x1600 3200x3200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5500x5500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1050x1050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</a:rPr>
                        <a:t>1000x1000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5762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622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90600" y="2209800"/>
            <a:ext cx="22159861" cy="45719"/>
          </a:xfrm>
          <a:custGeom>
            <a:avLst/>
            <a:gdLst>
              <a:gd name="connsiteX0" fmla="*/ 12700 w 21996400"/>
              <a:gd name="connsiteY0" fmla="*/ 12700 h 50800"/>
              <a:gd name="connsiteX1" fmla="*/ 21983700 w 2199640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96400" h="50800">
                <a:moveTo>
                  <a:pt x="12700" y="12700"/>
                </a:moveTo>
                <a:lnTo>
                  <a:pt x="21983700" y="12700"/>
                </a:lnTo>
              </a:path>
            </a:pathLst>
          </a:custGeom>
          <a:ln w="25400">
            <a:solidFill>
              <a:srgbClr val="21AAD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/>
          <a:srcRect b="22245"/>
          <a:stretch/>
        </p:blipFill>
        <p:spPr bwMode="auto">
          <a:xfrm>
            <a:off x="19596100" y="0"/>
            <a:ext cx="3581400" cy="1935481"/>
          </a:xfrm>
          <a:prstGeom prst="rect">
            <a:avLst/>
          </a:prstGeom>
          <a:noFill/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83297E43-D84E-9A84-FCAD-ECCDC9A22125}"/>
              </a:ext>
            </a:extLst>
          </p:cNvPr>
          <p:cNvSpPr txBox="1"/>
          <p:nvPr/>
        </p:nvSpPr>
        <p:spPr>
          <a:xfrm>
            <a:off x="990600" y="800248"/>
            <a:ext cx="8888652" cy="888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  <a:tabLst/>
            </a:pPr>
            <a:r>
              <a:rPr lang="en-US" altLang="zh-CN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Specification of Monopoles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3A4D483-C548-E8CC-6F70-07357D8EAA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521242"/>
              </p:ext>
            </p:extLst>
          </p:nvPr>
        </p:nvGraphicFramePr>
        <p:xfrm>
          <a:off x="990601" y="2743200"/>
          <a:ext cx="22159860" cy="10210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4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6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9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39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309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Monopoles Type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Monopole Flange Type (Light Weight)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Octagonal Slip Type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Polygonal Lamp Post Slip Type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3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Height Of Tower (</a:t>
                      </a:r>
                      <a:r>
                        <a:rPr lang="en-US" sz="28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Mtr</a:t>
                      </a:r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3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Wind Speed (Kmph)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3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>
                          <a:solidFill>
                            <a:srgbClr val="000000"/>
                          </a:solidFill>
                          <a:effectLst/>
                        </a:rPr>
                        <a:t>Approval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IITB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IITB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IITB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Weight (Kgs)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15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Loading Capacity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sv-SE" sz="2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Antenna (GSM + MW) &amp; 10 Sqm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sv-SE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 Antenna (GSM + MW) &amp; 21.2 Sqm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sv-SE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GSM Antenna (GSM + MW) &amp;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sv-SE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Sqm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97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>
                          <a:solidFill>
                            <a:srgbClr val="000000"/>
                          </a:solidFill>
                          <a:effectLst/>
                        </a:rPr>
                        <a:t>Platform (No’s)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97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Foundation Type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Template &amp; Bolts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Template &amp; Bolts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Template &amp; Bolts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309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Base &amp; C/C distance in MM</a:t>
                      </a:r>
                      <a:endParaRPr lang="it-IT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1050x1050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1520x1520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1200x1200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855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 flipV="1">
            <a:off x="368300" y="1828800"/>
            <a:ext cx="23406098" cy="45719"/>
          </a:xfrm>
          <a:custGeom>
            <a:avLst/>
            <a:gdLst>
              <a:gd name="connsiteX0" fmla="*/ 12700 w 21996400"/>
              <a:gd name="connsiteY0" fmla="*/ 12700 h 50800"/>
              <a:gd name="connsiteX1" fmla="*/ 21983700 w 2199640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96400" h="50800">
                <a:moveTo>
                  <a:pt x="12700" y="12700"/>
                </a:moveTo>
                <a:lnTo>
                  <a:pt x="21983700" y="12700"/>
                </a:lnTo>
              </a:path>
            </a:pathLst>
          </a:custGeom>
          <a:ln w="25400">
            <a:solidFill>
              <a:srgbClr val="21AAD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/>
          <a:srcRect b="26530"/>
          <a:stretch/>
        </p:blipFill>
        <p:spPr bwMode="auto">
          <a:xfrm>
            <a:off x="19596100" y="1"/>
            <a:ext cx="3581400" cy="1828799"/>
          </a:xfrm>
          <a:prstGeom prst="rect">
            <a:avLst/>
          </a:prstGeom>
          <a:noFill/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83297E43-D84E-9A84-FCAD-ECCDC9A22125}"/>
              </a:ext>
            </a:extLst>
          </p:cNvPr>
          <p:cNvSpPr txBox="1"/>
          <p:nvPr/>
        </p:nvSpPr>
        <p:spPr>
          <a:xfrm>
            <a:off x="370758" y="762000"/>
            <a:ext cx="7109318" cy="888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  <a:tabLst/>
            </a:pPr>
            <a:r>
              <a:rPr lang="en-US" altLang="zh-CN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Specification of Poles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A1BC841-A965-9757-B474-A10B059CE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091530"/>
              </p:ext>
            </p:extLst>
          </p:nvPr>
        </p:nvGraphicFramePr>
        <p:xfrm>
          <a:off x="338802" y="2120132"/>
          <a:ext cx="23435596" cy="11367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5598">
                  <a:extLst>
                    <a:ext uri="{9D8B030D-6E8A-4147-A177-3AD203B41FA5}">
                      <a16:colId xmlns:a16="http://schemas.microsoft.com/office/drawing/2014/main" val="299959157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832167008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349955765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4074482982"/>
                    </a:ext>
                  </a:extLst>
                </a:gridCol>
                <a:gridCol w="3113540">
                  <a:extLst>
                    <a:ext uri="{9D8B030D-6E8A-4147-A177-3AD203B41FA5}">
                      <a16:colId xmlns:a16="http://schemas.microsoft.com/office/drawing/2014/main" val="1841419095"/>
                    </a:ext>
                  </a:extLst>
                </a:gridCol>
                <a:gridCol w="3051841">
                  <a:extLst>
                    <a:ext uri="{9D8B030D-6E8A-4147-A177-3AD203B41FA5}">
                      <a16:colId xmlns:a16="http://schemas.microsoft.com/office/drawing/2014/main" val="3879334526"/>
                    </a:ext>
                  </a:extLst>
                </a:gridCol>
                <a:gridCol w="2899249">
                  <a:extLst>
                    <a:ext uri="{9D8B030D-6E8A-4147-A177-3AD203B41FA5}">
                      <a16:colId xmlns:a16="http://schemas.microsoft.com/office/drawing/2014/main" val="3465875882"/>
                    </a:ext>
                  </a:extLst>
                </a:gridCol>
                <a:gridCol w="2517768">
                  <a:extLst>
                    <a:ext uri="{9D8B030D-6E8A-4147-A177-3AD203B41FA5}">
                      <a16:colId xmlns:a16="http://schemas.microsoft.com/office/drawing/2014/main" val="2787672866"/>
                    </a:ext>
                  </a:extLst>
                </a:gridCol>
              </a:tblGrid>
              <a:tr h="16652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Pole Types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6M Pole Supported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9M Pole Supported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12M Pole Supported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3M Pole </a:t>
                      </a:r>
                      <a:b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Self-Supported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6M Pole </a:t>
                      </a:r>
                      <a:b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Self-Supported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9M Pole </a:t>
                      </a:r>
                      <a:b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Self-Supported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12M Pole </a:t>
                      </a:r>
                      <a:b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Self-Supported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2873043"/>
                  </a:ext>
                </a:extLst>
              </a:tr>
              <a:tr h="9227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Supported / Self-Supported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Supported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Supported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Supported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Self-Supported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Self-Supported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Self-Supported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Self-Supported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7491804"/>
                  </a:ext>
                </a:extLst>
              </a:tr>
              <a:tr h="4664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Height Of Pole (</a:t>
                      </a:r>
                      <a:r>
                        <a:rPr lang="en-US" sz="2800" b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Mtr</a:t>
                      </a:r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6M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9M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12M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3M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6M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9M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12M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2329822"/>
                  </a:ext>
                </a:extLst>
              </a:tr>
              <a:tr h="4664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Wind Speed (Kmph)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7966119"/>
                  </a:ext>
                </a:extLst>
              </a:tr>
              <a:tr h="6683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Approval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IITB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IITB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IITB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IITB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IITB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IITB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IITB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1698794"/>
                  </a:ext>
                </a:extLst>
              </a:tr>
              <a:tr h="9876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 No. of Panels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3327097"/>
                  </a:ext>
                </a:extLst>
              </a:tr>
              <a:tr h="9876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Loading Capacity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MW &amp; 3 Small Cell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MW &amp; 3 Small Cell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MW &amp; 3 Small Cell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MW &amp; 3 Small Cell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MW &amp; 3 Small Cell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MW &amp; 3 Small Cell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MW &amp; 3 Small Cell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3624289"/>
                  </a:ext>
                </a:extLst>
              </a:tr>
              <a:tr h="9876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Building Height (</a:t>
                      </a:r>
                      <a:r>
                        <a:rPr lang="en-US" sz="2800" b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Mtr</a:t>
                      </a:r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21M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21M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18M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27M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24M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21M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18M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3020012"/>
                  </a:ext>
                </a:extLst>
              </a:tr>
              <a:tr h="9876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Foundation Type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Template &amp; Bolts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Template &amp; Bolts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Template &amp; Bolts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Template &amp; Bolts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Template &amp; Bolts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Template &amp; Bolts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Template &amp; Bolts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0455811"/>
                  </a:ext>
                </a:extLst>
              </a:tr>
              <a:tr h="98767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Base &amp; C/C distance in MM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1500X1500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2500x2500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2500X2500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195x195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375X375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375x375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470X470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4539723"/>
                  </a:ext>
                </a:extLst>
              </a:tr>
              <a:tr h="571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0.9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0028471"/>
                  </a:ext>
                </a:extLst>
              </a:tr>
              <a:tr h="10429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5906465"/>
                  </a:ext>
                </a:extLst>
              </a:tr>
              <a:tr h="6248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Weight (Kg)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322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375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367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629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5762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01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 flipV="1">
            <a:off x="1168399" y="2119178"/>
            <a:ext cx="21742400" cy="45719"/>
          </a:xfrm>
          <a:custGeom>
            <a:avLst/>
            <a:gdLst>
              <a:gd name="connsiteX0" fmla="*/ 12700 w 21996400"/>
              <a:gd name="connsiteY0" fmla="*/ 12700 h 50800"/>
              <a:gd name="connsiteX1" fmla="*/ 21983700 w 2199640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96400" h="50800">
                <a:moveTo>
                  <a:pt x="12700" y="12700"/>
                </a:moveTo>
                <a:lnTo>
                  <a:pt x="21983700" y="12700"/>
                </a:lnTo>
              </a:path>
            </a:pathLst>
          </a:custGeom>
          <a:ln w="25400">
            <a:solidFill>
              <a:srgbClr val="21AAD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/>
          <a:srcRect b="21826"/>
          <a:stretch/>
        </p:blipFill>
        <p:spPr bwMode="auto">
          <a:xfrm>
            <a:off x="19596100" y="0"/>
            <a:ext cx="3581400" cy="1945902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20400" y="9893300"/>
            <a:ext cx="863600" cy="177800"/>
          </a:xfrm>
          <a:prstGeom prst="rect">
            <a:avLst/>
          </a:prstGeom>
          <a:noFill/>
        </p:spPr>
      </p:pic>
      <p:sp>
        <p:nvSpPr>
          <p:cNvPr id="21" name="TextBox 1">
            <a:extLst>
              <a:ext uri="{FF2B5EF4-FFF2-40B4-BE49-F238E27FC236}">
                <a16:creationId xmlns:a16="http://schemas.microsoft.com/office/drawing/2014/main" id="{F003C8BD-1B99-EBEE-ED75-4D5A371DDDBA}"/>
              </a:ext>
            </a:extLst>
          </p:cNvPr>
          <p:cNvSpPr txBox="1"/>
          <p:nvPr/>
        </p:nvSpPr>
        <p:spPr>
          <a:xfrm>
            <a:off x="1193800" y="711495"/>
            <a:ext cx="7813036" cy="888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  <a:tabLst/>
            </a:pPr>
            <a:r>
              <a:rPr lang="en-US" altLang="zh-CN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Key Matrix for Business</a:t>
            </a:r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96C37513-70C8-BCA6-D90E-333EA38D42CE}"/>
              </a:ext>
            </a:extLst>
          </p:cNvPr>
          <p:cNvSpPr/>
          <p:nvPr/>
        </p:nvSpPr>
        <p:spPr>
          <a:xfrm>
            <a:off x="9237370" y="2408157"/>
            <a:ext cx="5604458" cy="579261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</a:t>
            </a: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242A9644-89E4-C0F1-B320-D851655F8541}"/>
              </a:ext>
            </a:extLst>
          </p:cNvPr>
          <p:cNvSpPr/>
          <p:nvPr/>
        </p:nvSpPr>
        <p:spPr>
          <a:xfrm>
            <a:off x="6619037" y="3352800"/>
            <a:ext cx="3655516" cy="3809999"/>
          </a:xfrm>
          <a:prstGeom prst="diamon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E7E428CB-F823-6AC9-3469-474065BA86C9}"/>
              </a:ext>
            </a:extLst>
          </p:cNvPr>
          <p:cNvSpPr/>
          <p:nvPr/>
        </p:nvSpPr>
        <p:spPr>
          <a:xfrm>
            <a:off x="13743716" y="3434639"/>
            <a:ext cx="3934684" cy="3809999"/>
          </a:xfrm>
          <a:prstGeom prst="diamon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215C74CE-DDC5-8AEC-B411-AD6A69300417}"/>
              </a:ext>
            </a:extLst>
          </p:cNvPr>
          <p:cNvSpPr/>
          <p:nvPr/>
        </p:nvSpPr>
        <p:spPr>
          <a:xfrm>
            <a:off x="16791716" y="3352801"/>
            <a:ext cx="3934684" cy="3809999"/>
          </a:xfrm>
          <a:prstGeom prst="diamon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0A02DCA-CF91-63E7-D8B9-91D16ED6A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t="10001" b="11052"/>
          <a:stretch/>
        </p:blipFill>
        <p:spPr bwMode="auto">
          <a:xfrm>
            <a:off x="15473240" y="10207257"/>
            <a:ext cx="8910760" cy="3536016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5BDCED-8837-BC2E-973C-A7ADDCBD0DE9}"/>
              </a:ext>
            </a:extLst>
          </p:cNvPr>
          <p:cNvSpPr txBox="1"/>
          <p:nvPr/>
        </p:nvSpPr>
        <p:spPr>
          <a:xfrm>
            <a:off x="7668485" y="4056469"/>
            <a:ext cx="1219691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defRPr>
                <a:solidFill>
                  <a:srgbClr val="002060"/>
                </a:solidFill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To </a:t>
            </a: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</a:t>
            </a: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Module</a:t>
            </a: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(S&amp;I)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5D579D-5C62-15BA-8527-4860791EB2C3}"/>
              </a:ext>
            </a:extLst>
          </p:cNvPr>
          <p:cNvSpPr txBox="1"/>
          <p:nvPr/>
        </p:nvSpPr>
        <p:spPr>
          <a:xfrm>
            <a:off x="14777884" y="4446894"/>
            <a:ext cx="121969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Speed Of </a:t>
            </a:r>
          </a:p>
          <a:p>
            <a:pPr lvl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Delivery &amp;</a:t>
            </a:r>
          </a:p>
          <a:p>
            <a:pPr lvl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Quality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E14BB4-CECF-ED6E-5714-2074BC167F1B}"/>
              </a:ext>
            </a:extLst>
          </p:cNvPr>
          <p:cNvSpPr txBox="1"/>
          <p:nvPr/>
        </p:nvSpPr>
        <p:spPr>
          <a:xfrm>
            <a:off x="17983200" y="4378529"/>
            <a:ext cx="129490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PAN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India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86E7E4C-0F42-83B9-FE38-B4AC8B87385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1440" y="8269132"/>
            <a:ext cx="10963299" cy="5474141"/>
          </a:xfrm>
          <a:prstGeom prst="rect">
            <a:avLst/>
          </a:prstGeom>
        </p:spPr>
      </p:pic>
      <p:sp>
        <p:nvSpPr>
          <p:cNvPr id="19" name="Diamond 18">
            <a:extLst>
              <a:ext uri="{FF2B5EF4-FFF2-40B4-BE49-F238E27FC236}">
                <a16:creationId xmlns:a16="http://schemas.microsoft.com/office/drawing/2014/main" id="{91A08ADE-2CA1-6144-985C-0C5A211325AF}"/>
              </a:ext>
            </a:extLst>
          </p:cNvPr>
          <p:cNvSpPr/>
          <p:nvPr/>
        </p:nvSpPr>
        <p:spPr>
          <a:xfrm>
            <a:off x="3733800" y="3434639"/>
            <a:ext cx="3779669" cy="3882168"/>
          </a:xfrm>
          <a:prstGeom prst="diamon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B1C451E8-4D49-40A5-93F3-EDA2B1239671}"/>
              </a:ext>
            </a:extLst>
          </p:cNvPr>
          <p:cNvSpPr txBox="1"/>
          <p:nvPr/>
        </p:nvSpPr>
        <p:spPr>
          <a:xfrm>
            <a:off x="4267200" y="5019703"/>
            <a:ext cx="2704843" cy="5386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tabLst/>
            </a:pPr>
            <a:r>
              <a:rPr lang="en-I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Cost Efficiency</a:t>
            </a:r>
            <a:endParaRPr lang="en-US" altLang="zh-CN" sz="3200" dirty="0">
              <a:solidFill>
                <a:srgbClr val="5358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826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1015</Words>
  <Application>Microsoft Office PowerPoint</Application>
  <PresentationFormat>Custom</PresentationFormat>
  <Paragraphs>390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</vt:lpstr>
      <vt:lpstr>Calibri</vt:lpstr>
      <vt:lpstr>SansSerif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Sarju</dc:creator>
  <cp:lastModifiedBy>Mahendra Kumar</cp:lastModifiedBy>
  <cp:revision>49</cp:revision>
  <dcterms:created xsi:type="dcterms:W3CDTF">2006-08-16T00:00:00Z</dcterms:created>
  <dcterms:modified xsi:type="dcterms:W3CDTF">2024-10-25T10:59:57Z</dcterms:modified>
</cp:coreProperties>
</file>